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0" r:id="rId7"/>
    <p:sldId id="280" r:id="rId8"/>
    <p:sldId id="300" r:id="rId9"/>
    <p:sldId id="301" r:id="rId10"/>
    <p:sldId id="259" r:id="rId11"/>
    <p:sldId id="303" r:id="rId12"/>
    <p:sldId id="304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1"/>
    <a:srgbClr val="FFFF66"/>
    <a:srgbClr val="CCFFCC"/>
    <a:srgbClr val="CCECFF"/>
    <a:srgbClr val="CCFFFF"/>
    <a:srgbClr val="FFFFCC"/>
    <a:srgbClr val="F60A0A"/>
    <a:srgbClr val="4FC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4DD68-BB70-4F51-A7A0-66939FA56C8E}" v="16" dt="2021-09-24T16:13:35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278" autoAdjust="0"/>
  </p:normalViewPr>
  <p:slideViewPr>
    <p:cSldViewPr>
      <p:cViewPr varScale="1">
        <p:scale>
          <a:sx n="82" d="100"/>
          <a:sy n="82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52" b="0" i="0" u="none" strike="noStrike" baseline="0" dirty="0">
                <a:effectLst/>
              </a:rPr>
              <a:t>August  2021</a:t>
            </a:r>
            <a:endParaRPr lang="en-US" dirty="0"/>
          </a:p>
        </c:rich>
      </c:tx>
      <c:layout>
        <c:manualLayout>
          <c:xMode val="edge"/>
          <c:yMode val="edge"/>
          <c:x val="0.41081658573613788"/>
          <c:y val="1.5984014307580681E-2"/>
        </c:manualLayout>
      </c:layout>
      <c:overlay val="0"/>
      <c:spPr>
        <a:noFill/>
        <a:ln w="25289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tx2">
                  <a:lumMod val="65000"/>
                  <a:lumOff val="35000"/>
                </a:schemeClr>
              </a:outerShdw>
            </a:effectLst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2697</c:v>
                </c:pt>
                <c:pt idx="1">
                  <c:v>1829</c:v>
                </c:pt>
                <c:pt idx="2" formatCode="General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8-4B59-9D4A-93C864E1DF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Credential</c:v>
                </c:pt>
              </c:strCache>
            </c:strRef>
          </c:tx>
          <c:spPr>
            <a:solidFill>
              <a:srgbClr val="ED7D31"/>
            </a:solidFill>
            <a:ln w="2528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2267</c:v>
                </c:pt>
                <c:pt idx="1">
                  <c:v>1450</c:v>
                </c:pt>
                <c:pt idx="2" formatCode="General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8-4B59-9D4A-93C864E1DF0C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Recredential</c:v>
                </c:pt>
              </c:strCache>
            </c:strRef>
          </c:tx>
          <c:spPr>
            <a:solidFill>
              <a:srgbClr val="5B9BD5"/>
            </a:solidFill>
            <a:ln w="2528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430</c:v>
                </c:pt>
                <c:pt idx="1">
                  <c:v>379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28-4B59-9D4A-93C864E1D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730416"/>
        <c:axId val="1"/>
      </c:barChart>
      <c:catAx>
        <c:axId val="194730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47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47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32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30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7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5091960729044"/>
          <c:y val="3.5579065092871072E-2"/>
          <c:w val="0.86834840701190086"/>
          <c:h val="0.7020069420305187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PeachState</c:v>
                </c:pt>
              </c:strCache>
            </c:strRef>
          </c:tx>
          <c:spPr>
            <a:solidFill>
              <a:srgbClr val="FFA40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20559</c:v>
                </c:pt>
                <c:pt idx="1">
                  <c:v>20056</c:v>
                </c:pt>
                <c:pt idx="2" formatCode="0.00%">
                  <c:v>2.4500000000000001E-2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90-4654-B415-6EC2B61862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CareSource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8414</c:v>
                </c:pt>
                <c:pt idx="1">
                  <c:v>8243</c:v>
                </c:pt>
                <c:pt idx="2" formatCode="0.00%">
                  <c:v>1.9400000000000001E-2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90-4654-B415-6EC2B6186291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AmeriGroup</c:v>
                </c:pt>
              </c:strCache>
            </c:strRef>
          </c:tx>
          <c:spPr>
            <a:solidFill>
              <a:srgbClr val="00B050"/>
            </a:solidFill>
            <a:ln w="25843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8530</c:v>
                </c:pt>
                <c:pt idx="1">
                  <c:v>8462</c:v>
                </c:pt>
                <c:pt idx="2" formatCode="0.0%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90-4654-B415-6EC2B6186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591056"/>
        <c:axId val="1"/>
      </c:barChart>
      <c:catAx>
        <c:axId val="15359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67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1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67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46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1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910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359">
          <a:noFill/>
        </a:ln>
      </c:spPr>
    </c:plotArea>
    <c:legend>
      <c:legendPos val="b"/>
      <c:overlay val="0"/>
      <c:spPr>
        <a:noFill/>
        <a:ln w="2584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1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AmeriGroup</c:v>
                </c:pt>
              </c:strCache>
            </c:strRef>
          </c:tx>
          <c:spPr>
            <a:solidFill>
              <a:srgbClr val="00B050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14836</c:v>
                </c:pt>
                <c:pt idx="1">
                  <c:v>14760</c:v>
                </c:pt>
                <c:pt idx="2" formatCode="0.0%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F-4AE4-BC1F-B8869F8C9A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CareSource</c:v>
                </c:pt>
              </c:strCache>
            </c:strRef>
          </c:tx>
          <c:spPr>
            <a:solidFill>
              <a:srgbClr val="7030A0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17859</c:v>
                </c:pt>
                <c:pt idx="1">
                  <c:v>17665</c:v>
                </c:pt>
                <c:pt idx="2" formatCode="0.00%">
                  <c:v>1.03E-2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6F-4AE4-BC1F-B8869F8C9A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PeachState</c:v>
                </c:pt>
              </c:strCache>
            </c:strRef>
          </c:tx>
          <c:spPr>
            <a:solidFill>
              <a:srgbClr val="FFA401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32488</c:v>
                </c:pt>
                <c:pt idx="1">
                  <c:v>29617</c:v>
                </c:pt>
                <c:pt idx="2" formatCode="0.00%">
                  <c:v>8.8400000000000006E-2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6F-4AE4-BC1F-B8869F8C9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84696"/>
        <c:axId val="1"/>
      </c:barChart>
      <c:catAx>
        <c:axId val="18878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2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28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84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62">
          <a:noFill/>
        </a:ln>
      </c:spPr>
    </c:plotArea>
    <c:legend>
      <c:legendPos val="b"/>
      <c:overlay val="0"/>
      <c:spPr>
        <a:noFill/>
        <a:ln w="2513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8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36A8416-4200-4D42-AC58-9746A9316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D65284B-25C2-4335-907B-EC558C9963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2CAC5DB9-FA53-45F7-838A-945A673DC58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6191488-A42F-4A94-9703-69529CC9D6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/>
            </a:lvl1pPr>
          </a:lstStyle>
          <a:p>
            <a:pPr>
              <a:defRPr/>
            </a:pPr>
            <a:fld id="{70D9E5DC-4AB1-4DC1-865D-996F3C052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3BCA0B-7900-48D2-AA0C-97D1CF5865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5EFF889-42DF-48E7-920A-CE50C12873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74450A-A147-4283-AD10-7AF50CA782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66F9317-0821-4107-B8A7-3F91D1BEE9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75AD8401-E33E-4539-8637-AC582ACF27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7D31E7C-3B98-4BB3-AE5E-E5FF5ACFC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/>
            </a:lvl1pPr>
          </a:lstStyle>
          <a:p>
            <a:pPr>
              <a:defRPr/>
            </a:pPr>
            <a:fld id="{47E5D905-05C4-42A9-BA2A-95770B90D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34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084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3055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2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8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5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30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82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4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08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26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17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BB28DCCB-9E41-4DC7-9D70-7ACF7862EA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F9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2">
            <a:extLst>
              <a:ext uri="{FF2B5EF4-FFF2-40B4-BE49-F238E27FC236}">
                <a16:creationId xmlns:a16="http://schemas.microsoft.com/office/drawing/2014/main" id="{512F5474-CBFF-4F71-93C0-29D85423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  </a:t>
            </a:r>
          </a:p>
        </p:txBody>
      </p:sp>
      <p:sp>
        <p:nvSpPr>
          <p:cNvPr id="1028" name="Rectangle 23">
            <a:extLst>
              <a:ext uri="{FF2B5EF4-FFF2-40B4-BE49-F238E27FC236}">
                <a16:creationId xmlns:a16="http://schemas.microsoft.com/office/drawing/2014/main" id="{7BAECD24-A625-48C9-9A6F-759FF3F1D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 </a:t>
            </a:r>
          </a:p>
        </p:txBody>
      </p:sp>
      <p:sp>
        <p:nvSpPr>
          <p:cNvPr id="1029" name="Rectangle 25">
            <a:extLst>
              <a:ext uri="{FF2B5EF4-FFF2-40B4-BE49-F238E27FC236}">
                <a16:creationId xmlns:a16="http://schemas.microsoft.com/office/drawing/2014/main" id="{03D5AACF-FC95-4984-B689-38BE467E3D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4FC0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0" name="Rectangle 28">
            <a:extLst>
              <a:ext uri="{FF2B5EF4-FFF2-40B4-BE49-F238E27FC236}">
                <a16:creationId xmlns:a16="http://schemas.microsoft.com/office/drawing/2014/main" id="{F5387332-1194-44CD-AB6A-87C5E6F8E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400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4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55" name="Line 31">
            <a:extLst>
              <a:ext uri="{FF2B5EF4-FFF2-40B4-BE49-F238E27FC236}">
                <a16:creationId xmlns:a16="http://schemas.microsoft.com/office/drawing/2014/main" id="{DF3B0C9A-4CBB-4B61-AB71-3590A30025F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n>
                <a:solidFill>
                  <a:srgbClr val="92D050"/>
                </a:solidFill>
              </a:ln>
              <a:latin typeface="Arial" charset="0"/>
            </a:endParaRPr>
          </a:p>
        </p:txBody>
      </p:sp>
      <p:sp>
        <p:nvSpPr>
          <p:cNvPr id="1056" name="Text Box 32">
            <a:extLst>
              <a:ext uri="{FF2B5EF4-FFF2-40B4-BE49-F238E27FC236}">
                <a16:creationId xmlns:a16="http://schemas.microsoft.com/office/drawing/2014/main" id="{36324A89-1FE5-496E-A106-B3C51868FC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4413" y="644525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C4203C0-5E1D-43A0-A385-34AC400A8703}" type="slidenum">
              <a:rPr lang="en-US" altLang="en-US" sz="1600" smtClean="0">
                <a:solidFill>
                  <a:srgbClr val="0099FF"/>
                </a:solidFill>
              </a:rPr>
              <a:pPr eaLnBrk="1" hangingPunct="1">
                <a:defRPr/>
              </a:pPr>
              <a:t>‹#›</a:t>
            </a:fld>
            <a:endParaRPr lang="en-US" altLang="en-US" sz="1600">
              <a:solidFill>
                <a:srgbClr val="0099FF"/>
              </a:solidFill>
            </a:endParaRPr>
          </a:p>
        </p:txBody>
      </p:sp>
      <p:pic>
        <p:nvPicPr>
          <p:cNvPr id="1033" name="Picture 34" descr="dch_logo_pms299_ALT2012">
            <a:extLst>
              <a:ext uri="{FF2B5EF4-FFF2-40B4-BE49-F238E27FC236}">
                <a16:creationId xmlns:a16="http://schemas.microsoft.com/office/drawing/2014/main" id="{C44B8BB4-1001-4939-8EFB-2E9761772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00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3FE67.58CE2D70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na01.safelinks.protection.outlook.com/?url=http://www.georgia-families.com/&amp;data=02|01|jamar.simpson@dch.ga.gov|98d3c8d12d9a426c11fd08d5cca003d8|512da10d071b4b948abc9ec4044d1516|0|0|636639909989966581&amp;sdata=xylZ5K0IYo5DiNidE6KtheXgniCwYxMA0KUmjhDKJTI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3FE67.58CE2D70" TargetMode="External"/><Relationship Id="rId5" Type="http://schemas.openxmlformats.org/officeDocument/2006/relationships/image" Target="../media/image7.png"/><Relationship Id="rId4" Type="http://schemas.openxmlformats.org/officeDocument/2006/relationships/image" Target="cid:image001.jpg@01D3FE67.58CE2D70" TargetMode="Externa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9">
            <a:extLst>
              <a:ext uri="{FF2B5EF4-FFF2-40B4-BE49-F238E27FC236}">
                <a16:creationId xmlns:a16="http://schemas.microsoft.com/office/drawing/2014/main" id="{F2B4C4F0-7C92-4930-8C4A-BF1C7B7A8B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296400" cy="70104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099" name="Picture 87" descr="PPTdesignC">
            <a:extLst>
              <a:ext uri="{FF2B5EF4-FFF2-40B4-BE49-F238E27FC236}">
                <a16:creationId xmlns:a16="http://schemas.microsoft.com/office/drawing/2014/main" id="{EEF1CB5B-F510-4746-BAF4-172DD70B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9425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90">
            <a:extLst>
              <a:ext uri="{FF2B5EF4-FFF2-40B4-BE49-F238E27FC236}">
                <a16:creationId xmlns:a16="http://schemas.microsoft.com/office/drawing/2014/main" id="{BE0E3AB4-DC58-4FC8-8690-7C42E42AB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6172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101" name="Rectangle 93">
            <a:extLst>
              <a:ext uri="{FF2B5EF4-FFF2-40B4-BE49-F238E27FC236}">
                <a16:creationId xmlns:a16="http://schemas.microsoft.com/office/drawing/2014/main" id="{9F210AE2-42B6-44C0-B198-99628CCC1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>
              <a:solidFill>
                <a:schemeClr val="bg1"/>
              </a:solidFill>
            </a:endParaRPr>
          </a:p>
        </p:txBody>
      </p:sp>
      <p:sp>
        <p:nvSpPr>
          <p:cNvPr id="4102" name="Rectangle 94">
            <a:extLst>
              <a:ext uri="{FF2B5EF4-FFF2-40B4-BE49-F238E27FC236}">
                <a16:creationId xmlns:a16="http://schemas.microsoft.com/office/drawing/2014/main" id="{E249F5E1-668A-4382-8764-6BDABD786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4770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pic>
        <p:nvPicPr>
          <p:cNvPr id="4103" name="Picture 95" descr="PPT_2011_collage">
            <a:extLst>
              <a:ext uri="{FF2B5EF4-FFF2-40B4-BE49-F238E27FC236}">
                <a16:creationId xmlns:a16="http://schemas.microsoft.com/office/drawing/2014/main" id="{232F8217-8E6A-4A3C-97C0-B96498AD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2536825"/>
            <a:ext cx="9424988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7" descr="dch_logo_pms299_ALT2012_REVRS">
            <a:extLst>
              <a:ext uri="{FF2B5EF4-FFF2-40B4-BE49-F238E27FC236}">
                <a16:creationId xmlns:a16="http://schemas.microsoft.com/office/drawing/2014/main" id="{9FD7B913-9E16-43D9-A450-5CB4318D6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9">
            <a:extLst>
              <a:ext uri="{FF2B5EF4-FFF2-40B4-BE49-F238E27FC236}">
                <a16:creationId xmlns:a16="http://schemas.microsoft.com/office/drawing/2014/main" id="{597FE740-9927-4DA3-A940-8F0A19CF6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5600" y="976313"/>
            <a:ext cx="97520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 CMO Flash Report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August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PTdesignD">
            <a:extLst>
              <a:ext uri="{FF2B5EF4-FFF2-40B4-BE49-F238E27FC236}">
                <a16:creationId xmlns:a16="http://schemas.microsoft.com/office/drawing/2014/main" id="{1D96D203-A1F4-499E-9FAB-4C9491716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3850" cy="690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>
            <a:extLst>
              <a:ext uri="{FF2B5EF4-FFF2-40B4-BE49-F238E27FC236}">
                <a16:creationId xmlns:a16="http://schemas.microsoft.com/office/drawing/2014/main" id="{407C1F08-CC19-47B4-8265-4E0AFF129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Mission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   The mission of the Department of Community Health is to provide access to affordable, quality health care to Georgians through effective planning, purchasing, </a:t>
            </a:r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and oversight.</a:t>
            </a:r>
          </a:p>
          <a:p>
            <a:pPr algn="ctr" eaLnBrk="1" hangingPunct="1">
              <a:buFontTx/>
              <a:buNone/>
            </a:pPr>
            <a:endParaRPr lang="en-US" altLang="en-US" sz="2400" b="1" i="1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 b="1" i="1">
                <a:solidFill>
                  <a:schemeClr val="bg1"/>
                </a:solidFill>
              </a:rPr>
              <a:t>We are dedicated to A Healthy Georgia.</a:t>
            </a:r>
          </a:p>
        </p:txBody>
      </p:sp>
      <p:pic>
        <p:nvPicPr>
          <p:cNvPr id="5124" name="Picture 9" descr="dch_logo_pms299_ALT2012_REVRS">
            <a:extLst>
              <a:ext uri="{FF2B5EF4-FFF2-40B4-BE49-F238E27FC236}">
                <a16:creationId xmlns:a16="http://schemas.microsoft.com/office/drawing/2014/main" id="{B889E902-823F-4D23-AABD-98EE5B24F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7D37C34-8554-4639-93C9-EE9AFFDF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/>
              <a:t> </a:t>
            </a:r>
            <a:r>
              <a:rPr lang="en-US" altLang="en-US" sz="3200"/>
              <a:t>Georgia Families (GF)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299E6F8-658F-4240-85F9-B4F5D3B2AA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8013" y="1465263"/>
            <a:ext cx="7793037" cy="2676525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For information about Georgia Families Members can visit </a:t>
            </a:r>
            <a:r>
              <a:rPr lang="en-US" altLang="en-US" sz="2400" u="sng" dirty="0">
                <a:hlinkClick r:id="rId2"/>
              </a:rPr>
              <a:t>www.georgia-families.com</a:t>
            </a:r>
            <a:r>
              <a:rPr lang="en-US" altLang="en-US" sz="2400" dirty="0"/>
              <a:t> or call 888-423-6765.</a:t>
            </a:r>
          </a:p>
          <a:p>
            <a:pPr marL="0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The four CMOs toll-free numbers for health care providers to learn more about enrollment with Georgia Families are provided below:</a:t>
            </a:r>
          </a:p>
          <a:p>
            <a:pPr>
              <a:defRPr/>
            </a:pPr>
            <a:endParaRPr lang="en-US" altLang="en-US" sz="2400" dirty="0"/>
          </a:p>
        </p:txBody>
      </p:sp>
      <p:pic>
        <p:nvPicPr>
          <p:cNvPr id="6148" name="Picture 1" descr="https://dch.georgia.gov/sites/dch.georgia.gov/files/styles/responsive_large/public/RS_agp_logo_horizontal_cmyk-resize.jpg?itok=h6w7tQ4d&amp;timestamp=1488208862">
            <a:extLst>
              <a:ext uri="{FF2B5EF4-FFF2-40B4-BE49-F238E27FC236}">
                <a16:creationId xmlns:a16="http://schemas.microsoft.com/office/drawing/2014/main" id="{6F85C792-3063-4C42-AE78-079760BBA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4464050"/>
            <a:ext cx="1735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https://dch.georgia.gov/sites/dch.georgia.gov/files/styles/responsive_large/public/CareSource-Brand-Logo-Vert-RGB-resize%202.png?itok=fGxFuFh-&amp;timestamp=1488209573">
            <a:extLst>
              <a:ext uri="{FF2B5EF4-FFF2-40B4-BE49-F238E27FC236}">
                <a16:creationId xmlns:a16="http://schemas.microsoft.com/office/drawing/2014/main" id="{2B491D0C-B020-437D-AE24-B89823D64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4381500"/>
            <a:ext cx="1689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 descr="https://dch.georgia.gov/sites/dch.georgia.gov/files/styles/responsive_large/public/GA_PeachState_horiz_cmyk-resize.jpg?itok=oxuZYM7Q&amp;timestamp=1488209573">
            <a:extLst>
              <a:ext uri="{FF2B5EF4-FFF2-40B4-BE49-F238E27FC236}">
                <a16:creationId xmlns:a16="http://schemas.microsoft.com/office/drawing/2014/main" id="{AD9562B8-6073-4ECA-8F7C-64EB12D63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0225"/>
            <a:ext cx="16113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5">
            <a:extLst>
              <a:ext uri="{FF2B5EF4-FFF2-40B4-BE49-F238E27FC236}">
                <a16:creationId xmlns:a16="http://schemas.microsoft.com/office/drawing/2014/main" id="{A32FAAA2-0E9F-47EC-8D0B-F20DBC5F6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250"/>
            <a:ext cx="6675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038AE5-E03E-4F76-894A-CA5AE92D8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8" y="5181600"/>
            <a:ext cx="1925637" cy="646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defRPr/>
            </a:pPr>
            <a:r>
              <a:rPr lang="en-US" altLang="en-US" sz="1200" b="1" dirty="0">
                <a:ea typeface="Calibri" panose="020F0502020204030204" pitchFamily="34" charset="0"/>
                <a:cs typeface="Arial" panose="020B0604020202020204" pitchFamily="34" charset="0"/>
              </a:rPr>
              <a:t>800-249-0442</a:t>
            </a:r>
          </a:p>
          <a:p>
            <a:pPr defTabSz="685800">
              <a:defRPr/>
            </a:pPr>
            <a:r>
              <a:rPr lang="en-US" altLang="en-US" sz="1200" b="1" dirty="0">
                <a:cs typeface="Arial" panose="020B0604020202020204" pitchFamily="34" charset="0"/>
              </a:rPr>
              <a:t>NCQA - Commendable</a:t>
            </a:r>
          </a:p>
          <a:p>
            <a:pPr defTabSz="685800">
              <a:defRPr/>
            </a:pPr>
            <a:endParaRPr lang="en-US" altLang="en-US" sz="1350" dirty="0"/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43515DD2-53A8-455D-B7FF-C19913B6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5156200"/>
            <a:ext cx="1454150" cy="438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855-202-0729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NCQA - Interim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874ACC9-9A17-46F0-8C4C-0412D968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5135563"/>
            <a:ext cx="2652713" cy="6461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defRPr/>
            </a:pPr>
            <a:r>
              <a:rPr lang="en-US" altLang="en-US" sz="1200" b="1" dirty="0">
                <a:ea typeface="Calibri" panose="020F0502020204030204" pitchFamily="34" charset="0"/>
                <a:cs typeface="Arial" panose="020B0604020202020204" pitchFamily="34" charset="0"/>
              </a:rPr>
              <a:t>866-874-0633</a:t>
            </a:r>
            <a:endParaRPr lang="en-US" altLang="en-US" sz="1200" b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200" b="1" dirty="0"/>
              <a:t>NCQA - Commendable</a:t>
            </a:r>
          </a:p>
          <a:p>
            <a:pPr defTabSz="685800">
              <a:defRPr/>
            </a:pPr>
            <a:endParaRPr lang="en-US" altLang="en-US" sz="1350" dirty="0"/>
          </a:p>
        </p:txBody>
      </p:sp>
      <p:sp>
        <p:nvSpPr>
          <p:cNvPr id="6155" name="Rectangle 9">
            <a:extLst>
              <a:ext uri="{FF2B5EF4-FFF2-40B4-BE49-F238E27FC236}">
                <a16:creationId xmlns:a16="http://schemas.microsoft.com/office/drawing/2014/main" id="{337DB98F-EC47-4B41-8F8D-D5F2A58F4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043488"/>
            <a:ext cx="1751013" cy="623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1-866-231-1821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NCQA - Commendable</a:t>
            </a:r>
          </a:p>
        </p:txBody>
      </p:sp>
      <p:pic>
        <p:nvPicPr>
          <p:cNvPr id="6156" name="Picture 8">
            <a:extLst>
              <a:ext uri="{FF2B5EF4-FFF2-40B4-BE49-F238E27FC236}">
                <a16:creationId xmlns:a16="http://schemas.microsoft.com/office/drawing/2014/main" id="{D21BA4A4-FF81-401D-94BF-84024678C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4384675"/>
            <a:ext cx="17827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CC31C4D-62DB-4FCE-B3D2-283B25519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CMO Enrollment</a:t>
            </a:r>
            <a:br>
              <a:rPr lang="en-US" altLang="en-US" dirty="0"/>
            </a:br>
            <a:r>
              <a:rPr lang="en-US" altLang="en-US" sz="2800" dirty="0"/>
              <a:t>Georgia Families Membership by Region ( August 2021)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618BBC-635D-4CD3-BD6A-4C9FE4D6D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461812"/>
              </p:ext>
            </p:extLst>
          </p:nvPr>
        </p:nvGraphicFramePr>
        <p:xfrm>
          <a:off x="1066800" y="1905000"/>
          <a:ext cx="7238999" cy="4191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997659645"/>
                    </a:ext>
                  </a:extLst>
                </a:gridCol>
                <a:gridCol w="1608666">
                  <a:extLst>
                    <a:ext uri="{9D8B030D-6E8A-4147-A177-3AD203B41FA5}">
                      <a16:colId xmlns:a16="http://schemas.microsoft.com/office/drawing/2014/main" val="479504789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57866324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340818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0400050"/>
                    </a:ext>
                  </a:extLst>
                </a:gridCol>
              </a:tblGrid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AmeriGroup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CareSource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PeachState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Members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654278187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Atlanta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275,269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188,065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481,481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944,705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135688266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33,143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43,145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129,255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205,513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720541355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35,352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45,451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98,427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181946507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80,551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56,772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97,385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234,708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969650923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50,089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42,942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79,593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172,624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751673779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Southwest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23,412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24,852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11,951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160,215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12714503"/>
                  </a:ext>
                </a:extLst>
              </a:tr>
              <a:tr h="905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497,816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373,400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944,976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1,816,192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673388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4587E82-EB6E-45FC-B71F-29B0A4688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400"/>
              <a:t>Credentialing Verification Organization (CVO) (Aperture)</a:t>
            </a:r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6161DACC-1EC0-4EFA-9684-C01B0424E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4535"/>
              </p:ext>
            </p:extLst>
          </p:nvPr>
        </p:nvGraphicFramePr>
        <p:xfrm>
          <a:off x="838200" y="1447800"/>
          <a:ext cx="8183562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>
            <a:extLst>
              <a:ext uri="{FF2B5EF4-FFF2-40B4-BE49-F238E27FC236}">
                <a16:creationId xmlns:a16="http://schemas.microsoft.com/office/drawing/2014/main" id="{D6698C42-DB16-4663-9097-E16F8D02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924800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/>
              <a:t>Title or Chapter Slide </a:t>
            </a:r>
          </a:p>
          <a:p>
            <a:pPr algn="ctr" eaLnBrk="1" hangingPunct="1">
              <a:buFontTx/>
              <a:buNone/>
            </a:pPr>
            <a:r>
              <a:rPr lang="en-US" altLang="en-US" b="1"/>
              <a:t>(use as needed; feel free to delete) </a:t>
            </a:r>
          </a:p>
        </p:txBody>
      </p:sp>
      <p:pic>
        <p:nvPicPr>
          <p:cNvPr id="9219" name="Picture 18" descr="PPTdesign_ChapterSlide">
            <a:extLst>
              <a:ext uri="{FF2B5EF4-FFF2-40B4-BE49-F238E27FC236}">
                <a16:creationId xmlns:a16="http://schemas.microsoft.com/office/drawing/2014/main" id="{4DB938F5-6618-487C-A2AB-F61F4560B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9" descr="dch_logo_pms299_ALT2012_REVRS">
            <a:extLst>
              <a:ext uri="{FF2B5EF4-FFF2-40B4-BE49-F238E27FC236}">
                <a16:creationId xmlns:a16="http://schemas.microsoft.com/office/drawing/2014/main" id="{292F5381-7487-4D6D-A0F5-3787A6C77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F5A8A38-2316-4FB1-9C75-D177CE044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50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50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5000" kern="0" dirty="0">
                <a:latin typeface="+mn-lt"/>
              </a:rPr>
              <a:t>CMO Call Center Statistics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A3854C2-4AE5-4E1C-BE64-235455DD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CMO Telephone Internet Provider</a:t>
            </a:r>
            <a:br>
              <a:rPr lang="en-US" altLang="en-US" dirty="0"/>
            </a:br>
            <a:r>
              <a:rPr lang="en-US" altLang="en-US" sz="2800" dirty="0"/>
              <a:t>( August  2021)</a:t>
            </a:r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5D7CC518-17CA-4942-9D8C-1663C5E85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77472"/>
              </p:ext>
            </p:extLst>
          </p:nvPr>
        </p:nvGraphicFramePr>
        <p:xfrm>
          <a:off x="453231" y="1692275"/>
          <a:ext cx="8237538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A7B28AD-3F0A-4DC6-996F-B9A4A9ED6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948431"/>
          </a:xfrm>
        </p:spPr>
        <p:txBody>
          <a:bodyPr/>
          <a:lstStyle/>
          <a:p>
            <a:pPr algn="ctr"/>
            <a:r>
              <a:rPr lang="en-US" altLang="en-US" dirty="0"/>
              <a:t>CMO Telephone Internet Member</a:t>
            </a:r>
            <a:br>
              <a:rPr lang="en-US" altLang="en-US" dirty="0"/>
            </a:br>
            <a:r>
              <a:rPr lang="en-US" altLang="en-US" sz="2800" dirty="0"/>
              <a:t>( August 2021)</a:t>
            </a:r>
          </a:p>
        </p:txBody>
      </p:sp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41474B2F-50E3-4FB2-A5D1-89EB0FAC78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91300"/>
              </p:ext>
            </p:extLst>
          </p:nvPr>
        </p:nvGraphicFramePr>
        <p:xfrm>
          <a:off x="660400" y="1651000"/>
          <a:ext cx="8081963" cy="4573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FC0A5F102D646A509B13D4596A94C" ma:contentTypeVersion="10" ma:contentTypeDescription="Create a new document." ma:contentTypeScope="" ma:versionID="c142d77b63a9dd58439a5283fa33aa4e">
  <xsd:schema xmlns:xsd="http://www.w3.org/2001/XMLSchema" xmlns:xs="http://www.w3.org/2001/XMLSchema" xmlns:p="http://schemas.microsoft.com/office/2006/metadata/properties" xmlns:ns3="b93bc2e2-d846-4b6a-9517-44fa71ad3654" xmlns:ns4="ed3e7693-b533-4331-bccf-a93fa00956cd" targetNamespace="http://schemas.microsoft.com/office/2006/metadata/properties" ma:root="true" ma:fieldsID="be99251ccbae02962c9cc627fc5fb8f3" ns3:_="" ns4:_="">
    <xsd:import namespace="b93bc2e2-d846-4b6a-9517-44fa71ad3654"/>
    <xsd:import namespace="ed3e7693-b533-4331-bccf-a93fa00956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bc2e2-d846-4b6a-9517-44fa71ad36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e7693-b533-4331-bccf-a93fa00956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BF593AD-4D2A-41C8-AEA7-0AFADB7A8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bc2e2-d846-4b6a-9517-44fa71ad3654"/>
    <ds:schemaRef ds:uri="ed3e7693-b533-4331-bccf-a93fa00956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7A965A-A163-401E-938C-DF6F4FFC69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95A5F0-6D9F-4A27-9D92-4B444DC9DD1B}">
  <ds:schemaRefs>
    <ds:schemaRef ds:uri="b93bc2e2-d846-4b6a-9517-44fa71ad365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ed3e7693-b533-4331-bccf-a93fa00956cd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AC52A38-D0BC-474C-B2C8-D13E327B291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16655</TotalTime>
  <Words>207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Default Design</vt:lpstr>
      <vt:lpstr>PowerPoint Presentation</vt:lpstr>
      <vt:lpstr>PowerPoint Presentation</vt:lpstr>
      <vt:lpstr> Georgia Families (GF)</vt:lpstr>
      <vt:lpstr>CMO Enrollment Georgia Families Membership by Region ( August 2021)  </vt:lpstr>
      <vt:lpstr>Credentialing Verification Organization (CVO) (Aperture)</vt:lpstr>
      <vt:lpstr>PowerPoint Presentation</vt:lpstr>
      <vt:lpstr>CMO Telephone Internet Provider ( August  2021)</vt:lpstr>
      <vt:lpstr>CMO Telephone Internet Member ( August 2021)</vt:lpstr>
    </vt:vector>
  </TitlesOfParts>
  <Company>DCH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lkuczmarski</dc:creator>
  <cp:lastModifiedBy>Turner, Alexandria</cp:lastModifiedBy>
  <cp:revision>302</cp:revision>
  <cp:lastPrinted>2020-01-14T17:07:21Z</cp:lastPrinted>
  <dcterms:created xsi:type="dcterms:W3CDTF">2006-10-19T21:28:07Z</dcterms:created>
  <dcterms:modified xsi:type="dcterms:W3CDTF">2021-09-24T17:26:47Z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ZV4AKMYAXZDA-647727053-15</vt:lpwstr>
  </property>
  <property fmtid="{D5CDD505-2E9C-101B-9397-08002B2CF9AE}" pid="3" name="_dlc_DocIdItemGuid">
    <vt:lpwstr>05723c6e-4b2f-45be-a1ed-28e5bcbe6163</vt:lpwstr>
  </property>
  <property fmtid="{D5CDD505-2E9C-101B-9397-08002B2CF9AE}" pid="4" name="_dlc_DocIdUrl">
    <vt:lpwstr>https://gets.sharepoint.com/sites/DCHIntranetTesting/communications/_layouts/15/DocIdRedir.aspx?ID=ZV4AKMYAXZDA-647727053-15, ZV4AKMYAXZDA-647727053-15</vt:lpwstr>
  </property>
  <property fmtid="{D5CDD505-2E9C-101B-9397-08002B2CF9AE}" pid="5" name="display_urn:schemas-microsoft-com:office:office#SharedWithUsers">
    <vt:lpwstr>Edwards, Sherida</vt:lpwstr>
  </property>
  <property fmtid="{D5CDD505-2E9C-101B-9397-08002B2CF9AE}" pid="6" name="SharedWithUsers">
    <vt:lpwstr>223;#Edwards, Sherida</vt:lpwstr>
  </property>
  <property fmtid="{D5CDD505-2E9C-101B-9397-08002B2CF9AE}" pid="7" name="ContentTypeId">
    <vt:lpwstr>0x01010017CFC0A5F102D646A509B13D4596A94C</vt:lpwstr>
  </property>
</Properties>
</file>